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63" r:id="rId11"/>
    <p:sldId id="268" r:id="rId12"/>
    <p:sldId id="269" r:id="rId13"/>
    <p:sldId id="273" r:id="rId14"/>
    <p:sldId id="264" r:id="rId15"/>
    <p:sldId id="271" r:id="rId16"/>
    <p:sldId id="272" r:id="rId17"/>
    <p:sldId id="274" r:id="rId18"/>
    <p:sldId id="278" r:id="rId19"/>
    <p:sldId id="265" r:id="rId20"/>
    <p:sldId id="282" r:id="rId21"/>
    <p:sldId id="275" r:id="rId22"/>
    <p:sldId id="276" r:id="rId23"/>
    <p:sldId id="277" r:id="rId24"/>
    <p:sldId id="280" r:id="rId25"/>
    <p:sldId id="281" r:id="rId26"/>
    <p:sldId id="27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94802"/>
  </p:normalViewPr>
  <p:slideViewPr>
    <p:cSldViewPr snapToGrid="0">
      <p:cViewPr varScale="1">
        <p:scale>
          <a:sx n="133" d="100"/>
          <a:sy n="133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5D252-2018-854C-A449-93D499E49C4B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064A3-F08E-7A4E-82C6-0FDC6B48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01C0-7218-2617-325C-CFDE92761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B0AA-0196-094A-5072-1893E865F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1A41-7B97-8CEE-8055-B1EA7579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CFEA-245B-B449-B87B-A7E7B4221DF7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EB20-A9CF-8FC3-B950-268347DF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B462-8F4F-2F7D-9ACD-DF327B8B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5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9368-5B02-69A4-0987-809F618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97F2-322C-13B0-3308-A93F6C3A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3BAB4-517E-B356-3897-B1470353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E40F-B789-924A-8839-E330B0FFC025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89CE-7615-5A25-A178-45B3211B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4DD6-978D-2D50-4C3D-DC665CE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11775-A806-5ADA-29DE-879514D65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3AAD5-69DD-3992-233A-006C0E101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CDE1-D716-A439-EC63-DB4E6F5E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8A0A-A815-1145-82CC-5F7230C766C8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1C86-0738-C8D1-7A13-2888D3E1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B52C-575A-7F52-0DDE-7598481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7F07-6ABF-A53F-CABA-D0524E57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322D-2F0C-0DA4-4251-806AD9A6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568B-3127-9FD1-B48A-9ADC9904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7F34-76BE-3847-AB82-D979567AA9EC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ED89-D4F4-A841-E646-CF365071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E8640-C59C-B7AA-E40C-3A3A317F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422B-EEA3-A153-148A-C1DAE952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06001-65AF-90B0-E44B-5A9F598F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C3B0-4444-81F9-6F67-0F60E90B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86D8-BF91-2443-B850-3381F762378C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9485-6187-EC8B-CF84-573F89C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40FA-C6A4-6027-2DF9-DE7696BE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0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086-72B0-4F6C-6C9B-D6F5412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9D59-FF16-E2A1-535B-CAC845C3E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41E4C-3A42-2985-A7E5-8D0FA28A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4A745-4827-9849-0200-8E3A10DA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F9ED-6E56-B940-80E0-84A4E61A45A2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3DB9-436E-728D-901D-C0FBBD6A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0B02-898F-629B-7344-0D4A6E3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B25A-418D-1ACE-F62B-5EA62E6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324F-9AF4-6F49-ACBA-CBB58AA6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89A2-C379-B010-0BC7-53CC47FD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CA770-FDE2-CE09-9B86-71CE198A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6E7E-0EDC-CAF1-FEBE-A51D9793B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C17F7-6761-C9CF-4E0E-AD9D261E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C244D-E909-2045-879D-D2C7BC34F273}" type="datetime1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2F138-C900-79EC-C926-0753ECE0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43784-F7D1-FB60-D2B6-9C06F90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FC1-C46C-E9BA-7F98-1E2FA92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A240A-2FF5-F216-EC37-263A1A63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F422-92C6-6041-985A-E0195D765DC6}" type="datetime1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270C-1F1D-26E0-90CB-19FCCA32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46005-84DC-D211-7EE9-029750AA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41C99-6C5C-3687-2408-52EB5CE6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1E93-DBA8-3F47-87A2-3E19073B2176}" type="datetime1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3DE01-FAA2-DACA-971B-73673A1D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BA4A-C444-417F-14AA-7DF45FFF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205C-BEA7-BE6B-C290-AE805D3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0F35-D6F6-EA65-280F-9014C08E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46AC5-F2DA-F43B-771A-C5389A11A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A5C0-47FB-7C23-6B5B-E8E46DE9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AA0F-EE5A-DA4B-A61B-92EA5221E559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89F19-A745-190B-B6C2-9FCA9F23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7A79-0333-9A99-9D0C-C2759599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E34B-16D0-8E7C-036C-BF63098F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BE56-D583-5124-13CB-DBB01870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5512-1D48-1427-E80C-21796557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30429-49F0-4533-65AF-2AE492F2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AD05-784B-6C4D-80A4-2C8FFE4822E1}" type="datetime1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E1B51-65E1-BE84-74D5-76A26895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40298-34A0-153F-BFE8-ED1C1DD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AE0AA-8BC4-4737-76BB-A5E467F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D1A7-37E3-B920-5188-F3B528CD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6DED3-C460-5156-67FC-525DDDEA1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15A97-F19A-3345-8D68-7E4AD3F9C62C}" type="datetime1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C4DD-C0EB-A682-4B7B-293382D6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15C9C-65A7-A23C-34C1-E5F198419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hasseltlab/copula_vps" TargetMode="External"/><Relationship Id="rId2" Type="http://schemas.openxmlformats.org/officeDocument/2006/relationships/hyperlink" Target="https://doi.org/10.1002/cpt.30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osim.lacdr.leidenuniv.nl/" TargetMode="External"/><Relationship Id="rId5" Type="http://schemas.openxmlformats.org/officeDocument/2006/relationships/hyperlink" Target="https://github.com/vanhasseltlab/NHANES_copula" TargetMode="External"/><Relationship Id="rId4" Type="http://schemas.openxmlformats.org/officeDocument/2006/relationships/hyperlink" Target="https://doi.org/10.1007/s10928-024-09929-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4ACB-DA3C-070F-1C24-EA6D09DD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Patient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73CB6-F6D4-ADB0-CD24-F261E8350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 Cheng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11/01/2024</a:t>
            </a:r>
          </a:p>
        </p:txBody>
      </p:sp>
    </p:spTree>
    <p:extLst>
      <p:ext uri="{BB962C8B-B14F-4D97-AF65-F5344CB8AC3E}">
        <p14:creationId xmlns:p14="http://schemas.microsoft.com/office/powerpoint/2010/main" val="384076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8501-B6F5-83D3-884E-0FE0A721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A09CC-4149-287D-7A60-71FDD11050F0}"/>
              </a:ext>
            </a:extLst>
          </p:cNvPr>
          <p:cNvSpPr txBox="1"/>
          <p:nvPr/>
        </p:nvSpPr>
        <p:spPr>
          <a:xfrm>
            <a:off x="552450" y="6123543"/>
            <a:ext cx="567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Meccanismo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Complesso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Marginal probability. 12/11/2023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6BAB5-F692-5399-F7A2-5F94858385E9}"/>
              </a:ext>
            </a:extLst>
          </p:cNvPr>
          <p:cNvSpPr txBox="1"/>
          <p:nvPr/>
        </p:nvSpPr>
        <p:spPr>
          <a:xfrm>
            <a:off x="6591300" y="2100962"/>
            <a:ext cx="458470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standard deviations (SDs) of each variable</a:t>
            </a:r>
            <a:r>
              <a:rPr lang="en-US" dirty="0"/>
              <a:t> in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a </a:t>
            </a:r>
            <a:r>
              <a:rPr lang="en-US" u="sng" dirty="0"/>
              <a:t>(truncated) normal distribution (or other distributions)</a:t>
            </a:r>
            <a:r>
              <a:rPr lang="en-US" dirty="0"/>
              <a:t> with the same mean and SD of each variable.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9910F1F2-0C6F-EF50-69CD-3978A794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11"/>
          <a:stretch/>
        </p:blipFill>
        <p:spPr>
          <a:xfrm>
            <a:off x="1375672" y="1434164"/>
            <a:ext cx="4341734" cy="433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FF2D9-F844-9605-5708-6315BC55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00F7-0889-645E-88AB-D74833AF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C92CF4A-2DC0-5B76-5EEB-7EA1A6F8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838200"/>
            <a:ext cx="5438774" cy="543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84A733-84C2-DDAD-BD7C-30862AB4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838201"/>
            <a:ext cx="5438773" cy="543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6E7655-141D-03B5-F9A5-56E61FA2D80F}"/>
              </a:ext>
            </a:extLst>
          </p:cNvPr>
          <p:cNvSpPr/>
          <p:nvPr/>
        </p:nvSpPr>
        <p:spPr>
          <a:xfrm>
            <a:off x="1343025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2BA3E2-1B4D-F0C9-9453-64818095B764}"/>
              </a:ext>
            </a:extLst>
          </p:cNvPr>
          <p:cNvSpPr/>
          <p:nvPr/>
        </p:nvSpPr>
        <p:spPr>
          <a:xfrm>
            <a:off x="7277100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48C46A-4691-44C4-5581-7F009DDCFAFC}"/>
              </a:ext>
            </a:extLst>
          </p:cNvPr>
          <p:cNvSpPr/>
          <p:nvPr/>
        </p:nvSpPr>
        <p:spPr>
          <a:xfrm>
            <a:off x="476253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7A2F71-ACFB-8564-57D3-6511A0499196}"/>
              </a:ext>
            </a:extLst>
          </p:cNvPr>
          <p:cNvSpPr/>
          <p:nvPr/>
        </p:nvSpPr>
        <p:spPr>
          <a:xfrm>
            <a:off x="6381750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E56B1-4CA4-66D3-37BB-37E0C7CDBC9D}"/>
              </a:ext>
            </a:extLst>
          </p:cNvPr>
          <p:cNvSpPr/>
          <p:nvPr/>
        </p:nvSpPr>
        <p:spPr>
          <a:xfrm>
            <a:off x="131445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7E936D-28ED-F6D4-0FFB-A3AFEB2E3933}"/>
              </a:ext>
            </a:extLst>
          </p:cNvPr>
          <p:cNvSpPr/>
          <p:nvPr/>
        </p:nvSpPr>
        <p:spPr>
          <a:xfrm>
            <a:off x="727710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E467BD-663E-6431-9560-7D2F14066B90}"/>
              </a:ext>
            </a:extLst>
          </p:cNvPr>
          <p:cNvCxnSpPr>
            <a:stCxn id="8" idx="3"/>
          </p:cNvCxnSpPr>
          <p:nvPr/>
        </p:nvCxnSpPr>
        <p:spPr>
          <a:xfrm>
            <a:off x="2314575" y="3162300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BDB49D-70F7-F6D6-A0C3-A3853A968B8D}"/>
              </a:ext>
            </a:extLst>
          </p:cNvPr>
          <p:cNvCxnSpPr/>
          <p:nvPr/>
        </p:nvCxnSpPr>
        <p:spPr>
          <a:xfrm>
            <a:off x="1447803" y="4005262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0784BD-30BE-3F7F-84E7-0AB89349A7B3}"/>
              </a:ext>
            </a:extLst>
          </p:cNvPr>
          <p:cNvCxnSpPr/>
          <p:nvPr/>
        </p:nvCxnSpPr>
        <p:spPr>
          <a:xfrm>
            <a:off x="2286000" y="574595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813D6-9C13-9192-A71A-07A16ACF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505BADA6-4B19-322E-D1E2-5D1B25B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" y="208547"/>
            <a:ext cx="6440905" cy="644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F36CB5-9802-1578-89C5-54D34B43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A764E-3437-8D9A-56A7-1F2184B4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1F81-E58F-A0C6-4617-8AAF83F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Summary-Marginal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0F25-A4D0-D6F9-67B9-16EAE46A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ignoring correlations (i.e., joint distribution)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combination of covariates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weight + high BMI/height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age + high eGFR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appropriate to use when high-dimensional covariates were simulated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1EBD-40DE-83DA-8D9A-3051E5C3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2C064-0EAF-22D1-79D5-2E99A174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1333-AFF7-C101-62E8-5FA81DC8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29DD5-6026-C557-C1F7-13A7530FEA8A}"/>
              </a:ext>
            </a:extLst>
          </p:cNvPr>
          <p:cNvSpPr txBox="1"/>
          <p:nvPr/>
        </p:nvSpPr>
        <p:spPr>
          <a:xfrm>
            <a:off x="838200" y="6123543"/>
            <a:ext cx="749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Tannenbaum et al. 2006. Journal of Pharmacokinetics and Pharmacodynamics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BF753-C3D5-DD9A-2844-53F1E3EE544B}"/>
              </a:ext>
            </a:extLst>
          </p:cNvPr>
          <p:cNvSpPr txBox="1"/>
          <p:nvPr/>
        </p:nvSpPr>
        <p:spPr>
          <a:xfrm>
            <a:off x="6591300" y="2100962"/>
            <a:ext cx="458470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the covariance matrix</a:t>
            </a:r>
            <a:r>
              <a:rPr lang="en-US" dirty="0"/>
              <a:t> of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</a:t>
            </a:r>
            <a:r>
              <a:rPr lang="en-US" u="sng" dirty="0"/>
              <a:t>the multivariate normal distribution</a:t>
            </a:r>
            <a:r>
              <a:rPr lang="en-US" dirty="0"/>
              <a:t> defined by the means and the covariance matrix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Picture 7" descr="A diagram of a cov and a diagram of a cov&#10;&#10;Description automatically generated">
            <a:extLst>
              <a:ext uri="{FF2B5EF4-FFF2-40B4-BE49-F238E27FC236}">
                <a16:creationId xmlns:a16="http://schemas.microsoft.com/office/drawing/2014/main" id="{F794267E-F0B3-6123-F0FA-D0204250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7" y="1976307"/>
            <a:ext cx="5363001" cy="294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90AC9-BF34-2605-E79C-4E3C59B9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F8B82-D28D-F38D-F282-EA5979B1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E48E-CE8B-428E-9E12-88C8A894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77AC3BE-8610-2765-0A43-7025BEDF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5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AF54E33-D5BA-3F77-1DCF-538170EF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72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B3A1A4-20E8-3C0B-CB0B-F65B191D81D6}"/>
              </a:ext>
            </a:extLst>
          </p:cNvPr>
          <p:cNvSpPr/>
          <p:nvPr/>
        </p:nvSpPr>
        <p:spPr>
          <a:xfrm>
            <a:off x="496002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A3B3E6-70F9-75CA-B937-3667F99C91BF}"/>
              </a:ext>
            </a:extLst>
          </p:cNvPr>
          <p:cNvSpPr/>
          <p:nvPr/>
        </p:nvSpPr>
        <p:spPr>
          <a:xfrm>
            <a:off x="6430077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02D8D-7DBF-E138-9AFE-BE74E825DB65}"/>
              </a:ext>
            </a:extLst>
          </p:cNvPr>
          <p:cNvCxnSpPr>
            <a:stCxn id="18" idx="3"/>
          </p:cNvCxnSpPr>
          <p:nvPr/>
        </p:nvCxnSpPr>
        <p:spPr>
          <a:xfrm>
            <a:off x="1467552" y="1439377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8CEA9C-FA02-0A4D-F444-217E5885FE97}"/>
              </a:ext>
            </a:extLst>
          </p:cNvPr>
          <p:cNvSpPr/>
          <p:nvPr/>
        </p:nvSpPr>
        <p:spPr>
          <a:xfrm>
            <a:off x="4779244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E01C1-3EFB-6FC3-3FEF-FAE8240B46C1}"/>
              </a:ext>
            </a:extLst>
          </p:cNvPr>
          <p:cNvSpPr/>
          <p:nvPr/>
        </p:nvSpPr>
        <p:spPr>
          <a:xfrm>
            <a:off x="10713319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B7A1E1-83E0-12BF-1E0A-B66EFF6C198A}"/>
              </a:ext>
            </a:extLst>
          </p:cNvPr>
          <p:cNvCxnSpPr>
            <a:stCxn id="21" idx="3"/>
          </p:cNvCxnSpPr>
          <p:nvPr/>
        </p:nvCxnSpPr>
        <p:spPr>
          <a:xfrm>
            <a:off x="5750794" y="5894873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A2D9DB7-9E60-35A8-EDFF-3376F6A62832}"/>
              </a:ext>
            </a:extLst>
          </p:cNvPr>
          <p:cNvSpPr/>
          <p:nvPr/>
        </p:nvSpPr>
        <p:spPr>
          <a:xfrm>
            <a:off x="2157414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9748B61-4826-C22E-70D6-45DFE8589C94}"/>
              </a:ext>
            </a:extLst>
          </p:cNvPr>
          <p:cNvSpPr/>
          <p:nvPr/>
        </p:nvSpPr>
        <p:spPr>
          <a:xfrm>
            <a:off x="8091489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195326-34C7-ACE9-7B42-44C8D6B8B124}"/>
              </a:ext>
            </a:extLst>
          </p:cNvPr>
          <p:cNvCxnSpPr>
            <a:stCxn id="24" idx="3"/>
          </p:cNvCxnSpPr>
          <p:nvPr/>
        </p:nvCxnSpPr>
        <p:spPr>
          <a:xfrm>
            <a:off x="3128964" y="497298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A1BB0-05C3-2BCE-125A-0208D033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1A2C-E65D-B033-8E77-E31140E28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C688-0AC8-1D19-6EDD-9DEDA828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sz="3200" dirty="0"/>
          </a:p>
        </p:txBody>
      </p: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4B594377-2E31-886C-1559-9B114541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8" y="128390"/>
            <a:ext cx="6547179" cy="654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3A2AC-39D2-C912-C819-BDCDA7C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5170-269D-6A21-464C-3ADCBA95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4A12-A252-B01D-B61A-76BF9CE6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Summary-Multivariate Normal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7111-9774-0A4D-7063-0858C0DF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191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considering both marginal and joint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combination of covariates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distributional assumptions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marginal distribution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044D-DFD6-6787-DE20-9548A737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5C22-B153-4827-51DC-B1A8B81D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6" y="365125"/>
            <a:ext cx="10515600" cy="102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E55F2DC-3643-C823-E47B-1F01FE4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4" y="2312455"/>
            <a:ext cx="4816124" cy="268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14158A-65C8-1C8F-9E6A-9C9160AC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07" y="1481928"/>
            <a:ext cx="6485662" cy="184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5B5B2688-C451-49A9-9182-A8D1817D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07" y="4073238"/>
            <a:ext cx="6131748" cy="184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05ECE-2593-FFAD-76DD-BE7833E3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536-0DC4-F2D6-FDE9-18F8334C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091-231E-CE83-5BAB-0CE54E70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1" y="152723"/>
            <a:ext cx="10515600" cy="10697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Sklar’s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142B54-763B-F027-37E7-A5AB096C7DAB}"/>
              </a:ext>
            </a:extLst>
          </p:cNvPr>
          <p:cNvGrpSpPr/>
          <p:nvPr/>
        </p:nvGrpSpPr>
        <p:grpSpPr>
          <a:xfrm>
            <a:off x="3374331" y="1585055"/>
            <a:ext cx="5443338" cy="2006907"/>
            <a:chOff x="3192475" y="2018934"/>
            <a:chExt cx="5443338" cy="2006907"/>
          </a:xfrm>
        </p:grpSpPr>
        <p:pic>
          <p:nvPicPr>
            <p:cNvPr id="5" name="Picture 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18442CD3-AA01-4BFC-EF5A-8B9AD8DD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53" t="13310" r="7855" b="61763"/>
            <a:stretch/>
          </p:blipFill>
          <p:spPr>
            <a:xfrm>
              <a:off x="3567264" y="2018934"/>
              <a:ext cx="4303059" cy="768896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12D227-F20D-22DC-6D82-23018E974608}"/>
                </a:ext>
              </a:extLst>
            </p:cNvPr>
            <p:cNvSpPr/>
            <p:nvPr/>
          </p:nvSpPr>
          <p:spPr>
            <a:xfrm>
              <a:off x="4208585" y="2250831"/>
              <a:ext cx="1019907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FEF51-2142-3D58-B815-F1253C14F82A}"/>
                </a:ext>
              </a:extLst>
            </p:cNvPr>
            <p:cNvSpPr/>
            <p:nvPr/>
          </p:nvSpPr>
          <p:spPr>
            <a:xfrm>
              <a:off x="5861541" y="2250831"/>
              <a:ext cx="562705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4E7D80-5E5F-EDE1-4619-8250715321D1}"/>
                </a:ext>
              </a:extLst>
            </p:cNvPr>
            <p:cNvSpPr/>
            <p:nvPr/>
          </p:nvSpPr>
          <p:spPr>
            <a:xfrm>
              <a:off x="6551307" y="2250830"/>
              <a:ext cx="66028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39FE0C-6D65-3546-7981-DB71DC5DD2FF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 flipH="1">
              <a:off x="4104809" y="2787830"/>
              <a:ext cx="613730" cy="868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FADADD-9436-B059-608D-A6050A72C36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179361" y="2787829"/>
              <a:ext cx="135066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B1DDDC-6518-709D-D270-CE076C9F1A27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>
              <a:off x="6881449" y="2787829"/>
              <a:ext cx="648581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8D6899B-B4E3-E106-9BFD-C94DA1F8784D}"/>
                </a:ext>
              </a:extLst>
            </p:cNvPr>
            <p:cNvSpPr/>
            <p:nvPr/>
          </p:nvSpPr>
          <p:spPr>
            <a:xfrm>
              <a:off x="5484505" y="2250830"/>
              <a:ext cx="27032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3A4AC6-7490-6ECE-7CEE-A12115162132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>
              <a:off x="5619667" y="2787829"/>
              <a:ext cx="2699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F379ED-4D42-1927-4D89-D46B1CCC3455}"/>
                </a:ext>
              </a:extLst>
            </p:cNvPr>
            <p:cNvSpPr txBox="1"/>
            <p:nvPr/>
          </p:nvSpPr>
          <p:spPr>
            <a:xfrm>
              <a:off x="3192475" y="3656509"/>
              <a:ext cx="182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 distribution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47E84B-A1DB-A33E-739B-298EBE962D14}"/>
                </a:ext>
              </a:extLst>
            </p:cNvPr>
            <p:cNvSpPr txBox="1"/>
            <p:nvPr/>
          </p:nvSpPr>
          <p:spPr>
            <a:xfrm>
              <a:off x="6424246" y="3656509"/>
              <a:ext cx="221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Marginal distribution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BDE1FD-8912-EEE1-0D86-234671E12636}"/>
                </a:ext>
              </a:extLst>
            </p:cNvPr>
            <p:cNvSpPr txBox="1"/>
            <p:nvPr/>
          </p:nvSpPr>
          <p:spPr>
            <a:xfrm>
              <a:off x="5195260" y="3656509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Copula</a:t>
              </a:r>
            </a:p>
          </p:txBody>
        </p:sp>
      </p:grp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16A01C-F229-682E-20BF-13C8A992F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3" t="41658" r="7855"/>
          <a:stretch/>
        </p:blipFill>
        <p:spPr>
          <a:xfrm>
            <a:off x="3648940" y="3954571"/>
            <a:ext cx="4303059" cy="1799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1A06D9-FC7B-1AE2-7BAC-ABB9012DE50F}"/>
              </a:ext>
            </a:extLst>
          </p:cNvPr>
          <p:cNvSpPr txBox="1"/>
          <p:nvPr/>
        </p:nvSpPr>
        <p:spPr>
          <a:xfrm>
            <a:off x="408561" y="6126461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203FE-1A0C-AD03-DD02-E9B62C6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DBCDC2C-51BA-EFD0-6183-33679E22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0" y="161925"/>
            <a:ext cx="11156800" cy="631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4515F-171F-7EEB-0D71-483B42512FD4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8B0E6-EDDD-B906-52A1-34CCA4A7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125F-376E-F683-E8E3-BACBD864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1F9C-6AA0-4BE5-3834-21098E77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33593-0990-9CE9-A08D-A5C44CDAEE96}"/>
              </a:ext>
            </a:extLst>
          </p:cNvPr>
          <p:cNvSpPr txBox="1"/>
          <p:nvPr/>
        </p:nvSpPr>
        <p:spPr>
          <a:xfrm>
            <a:off x="3581401" y="6308209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9B83-AC47-F63E-0F8F-6DE0D691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E2C15CA-F775-BE8C-944E-745A1B98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38" y="1251284"/>
            <a:ext cx="4755816" cy="477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18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22E-1EA0-3956-BFE2-E273C5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pic>
        <p:nvPicPr>
          <p:cNvPr id="4" name="Picture 3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F639400E-A758-DCF9-AFD3-DF9400B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5" y="1294893"/>
            <a:ext cx="5300139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aph of different gaussian plots&#10;&#10;Description automatically generated">
            <a:extLst>
              <a:ext uri="{FF2B5EF4-FFF2-40B4-BE49-F238E27FC236}">
                <a16:creationId xmlns:a16="http://schemas.microsoft.com/office/drawing/2014/main" id="{33BF2269-4539-992B-9D0F-C612AA6A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47" y="1294893"/>
            <a:ext cx="5367018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FF537-133E-3983-A9CA-658348AE6990}"/>
              </a:ext>
            </a:extLst>
          </p:cNvPr>
          <p:cNvSpPr txBox="1"/>
          <p:nvPr/>
        </p:nvSpPr>
        <p:spPr>
          <a:xfrm>
            <a:off x="3890260" y="5788712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D5F2-C16F-A606-C8CD-C7AB00AD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D9755-4E0D-B5B0-095B-12A7211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Copula: general process</a:t>
            </a:r>
          </a:p>
        </p:txBody>
      </p:sp>
      <p:pic>
        <p:nvPicPr>
          <p:cNvPr id="5" name="Picture 4" descr="A diagram of a graph with numbers and lines&#10;&#10;Description automatically generated">
            <a:extLst>
              <a:ext uri="{FF2B5EF4-FFF2-40B4-BE49-F238E27FC236}">
                <a16:creationId xmlns:a16="http://schemas.microsoft.com/office/drawing/2014/main" id="{09668063-4BBF-582A-D9CF-AE3EAB39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1" y="1605056"/>
            <a:ext cx="7667106" cy="338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1701D-ABD8-B74C-F035-5D324EE2A352}"/>
              </a:ext>
            </a:extLst>
          </p:cNvPr>
          <p:cNvSpPr txBox="1"/>
          <p:nvPr/>
        </p:nvSpPr>
        <p:spPr>
          <a:xfrm>
            <a:off x="492121" y="5953781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59A5E-66EB-5D23-84AE-4B69F7F7791B}"/>
              </a:ext>
            </a:extLst>
          </p:cNvPr>
          <p:cNvSpPr txBox="1"/>
          <p:nvPr/>
        </p:nvSpPr>
        <p:spPr>
          <a:xfrm>
            <a:off x="8277088" y="1605056"/>
            <a:ext cx="3592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marginal distributions into uniform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copula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Vine copula: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rvinecopulib</a:t>
            </a:r>
            <a:endParaRPr lang="en-U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selection using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simulated uniform distributions into the original marginal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CEAAB-0AFF-209E-6628-D956408E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2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059BE-9923-5E36-0555-612EA1FF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5"/>
            <a:ext cx="10515600" cy="69067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the uniform marginal distributions</a:t>
            </a:r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7D471714-E9F1-161C-7BFA-18040906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362"/>
            <a:ext cx="5164158" cy="514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8862-757E-BCFD-1CE0-2F7FCD0F6F12}"/>
              </a:ext>
            </a:extLst>
          </p:cNvPr>
          <p:cNvSpPr txBox="1"/>
          <p:nvPr/>
        </p:nvSpPr>
        <p:spPr>
          <a:xfrm>
            <a:off x="6412205" y="1167153"/>
            <a:ext cx="5077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dependence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copula modeling, more flexible and efficient to model the complex joint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correlation (Kendell’s tau) is independent of marginal distributions (simplicity and robustness)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26B122-2BAD-9C32-37A6-253B7EF80C57}"/>
              </a:ext>
            </a:extLst>
          </p:cNvPr>
          <p:cNvGrpSpPr/>
          <p:nvPr/>
        </p:nvGrpSpPr>
        <p:grpSpPr>
          <a:xfrm>
            <a:off x="7049012" y="3603367"/>
            <a:ext cx="3703929" cy="2231261"/>
            <a:chOff x="6997098" y="936878"/>
            <a:chExt cx="3703929" cy="2231261"/>
          </a:xfrm>
        </p:grpSpPr>
        <p:pic>
          <p:nvPicPr>
            <p:cNvPr id="8" name="Picture 7" descr="A screenshot of a math game&#10;&#10;Description automatically generated">
              <a:extLst>
                <a:ext uri="{FF2B5EF4-FFF2-40B4-BE49-F238E27FC236}">
                  <a16:creationId xmlns:a16="http://schemas.microsoft.com/office/drawing/2014/main" id="{62F25D4F-FBCC-E3CF-0550-DE92E681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91" t="8873" r="27294"/>
            <a:stretch/>
          </p:blipFill>
          <p:spPr>
            <a:xfrm>
              <a:off x="9352084" y="1664677"/>
              <a:ext cx="586154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screenshot of a math test&#10;&#10;Description automatically generated">
              <a:extLst>
                <a:ext uri="{FF2B5EF4-FFF2-40B4-BE49-F238E27FC236}">
                  <a16:creationId xmlns:a16="http://schemas.microsoft.com/office/drawing/2014/main" id="{2B57C228-27E7-B077-84F5-130717F7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65" t="8995" r="17511"/>
            <a:stretch/>
          </p:blipFill>
          <p:spPr>
            <a:xfrm>
              <a:off x="7244863" y="1664677"/>
              <a:ext cx="679938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CA3F2-806C-B10A-9D1C-CB8863C809CD}"/>
                </a:ext>
              </a:extLst>
            </p:cNvPr>
            <p:cNvSpPr txBox="1"/>
            <p:nvPr/>
          </p:nvSpPr>
          <p:spPr>
            <a:xfrm>
              <a:off x="6997098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observations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CAC9A-CF8A-F742-828D-9D66E3991683}"/>
                </a:ext>
              </a:extLst>
            </p:cNvPr>
            <p:cNvSpPr txBox="1"/>
            <p:nvPr/>
          </p:nvSpPr>
          <p:spPr>
            <a:xfrm>
              <a:off x="9175449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 observations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E5A0300-16B4-9AC4-E4C6-236C1182D27B}"/>
                </a:ext>
              </a:extLst>
            </p:cNvPr>
            <p:cNvSpPr/>
            <p:nvPr/>
          </p:nvSpPr>
          <p:spPr>
            <a:xfrm>
              <a:off x="8135815" y="2239108"/>
              <a:ext cx="1039634" cy="3399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EFD982-E6CA-9C63-5B9D-8E2043751EC9}"/>
              </a:ext>
            </a:extLst>
          </p:cNvPr>
          <p:cNvSpPr txBox="1"/>
          <p:nvPr/>
        </p:nvSpPr>
        <p:spPr>
          <a:xfrm>
            <a:off x="6814156" y="6241983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84702-B3A9-B019-6D0E-8F546CE5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96F-B16F-5AE5-044B-A3A7628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D28C963-6842-3047-BBA6-218EA122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19" y="886755"/>
            <a:ext cx="5618061" cy="561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EEDD59F-D4E9-0C00-92AB-20401DF8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3" y="886756"/>
            <a:ext cx="5618062" cy="56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99D86-5EB3-9C20-8D87-5B4647C3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E5E6532-AD51-2894-E5AC-DCE4707D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00" y="203390"/>
            <a:ext cx="6538997" cy="6538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1249D6-60F4-A99C-6601-2333B46F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130" y="0"/>
            <a:ext cx="4616669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BA90D-73DB-2255-F279-2E21833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0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31A-4D43-2C48-F1C9-2BCD301B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Copula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BF97-10D3-C875-DAE9-269F4D86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Laura B.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Tingjie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Guo, Jacqueline J.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J.G. Coen van Hasselt. Copula modeling for realistic virtual patient covariate simulation. PAGE 2022</a:t>
            </a:r>
            <a:endParaRPr lang="en-US" sz="2000" i="0" dirty="0">
              <a:solidFill>
                <a:srgbClr val="1C1D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L.B., Guo,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Nagler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C.A.J.,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J.J. and van Hasselt, J.G.C. (2024), Virtual Patient Simulation Using Copula Modeling. Clin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115: 795-804. </a:t>
            </a:r>
            <a:r>
              <a:rPr lang="en-US" sz="2000" i="0" u="none" strike="noStrike" dirty="0">
                <a:solidFill>
                  <a:srgbClr val="1678A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https://doi.org/10.1002/cpt.3099</a:t>
            </a:r>
            <a:endParaRPr lang="en-US" sz="2000" i="0" u="none" strike="noStrike" dirty="0">
              <a:solidFill>
                <a:srgbClr val="1678A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https://github.com/vanhasseltlab/copula_vps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Guo, Y., Guo, T.,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C.A.J. et al. Generation of realistic virtual adult populations using a model-based copula approach. J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Pharmacokinet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Pharmacodyn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https://doi.org/10.1007/s10928-024-09929-4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https://github.com/vanhasseltlab/NHANES_copula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ShinyAPP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dirty="0">
                <a:solidFill>
                  <a:srgbClr val="01324B"/>
                </a:solidFill>
                <a:effectLst/>
                <a:latin typeface="Merriweather" panose="020F0502020204030204" pitchFamily="34" charset="0"/>
                <a:hlinkClick r:id="rId6"/>
              </a:rPr>
              <a:t>https://cocosim.lacdr.leidenuniv.nl/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1BEEE-A1A7-57E8-C38D-52BD9A5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BEF9-FB4D-1E97-3F14-C522B76F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A30D1E-F7CA-7A5E-6056-11239C9676F8}"/>
              </a:ext>
            </a:extLst>
          </p:cNvPr>
          <p:cNvSpPr txBox="1"/>
          <p:nvPr/>
        </p:nvSpPr>
        <p:spPr>
          <a:xfrm>
            <a:off x="4934464" y="3013501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F663E-3581-E05C-C993-4E9146B3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9DE088DC-1B4E-2BFE-283F-32DCA6C3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3" y="0"/>
            <a:ext cx="11607892" cy="6532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76C0B-AE81-BDDC-F6C7-9FCEFE8EBC46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0270E-0093-A550-625F-88BBD3C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0B0-3F5D-2001-77BE-DF5DB1B3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8350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“Realistic” Virtual Population</a:t>
            </a:r>
          </a:p>
        </p:txBody>
      </p:sp>
      <p:pic>
        <p:nvPicPr>
          <p:cNvPr id="4" name="Picture 3" descr="A diagram of a patient's study&#10;&#10;Description automatically generated">
            <a:extLst>
              <a:ext uri="{FF2B5EF4-FFF2-40B4-BE49-F238E27FC236}">
                <a16:creationId xmlns:a16="http://schemas.microsoft.com/office/drawing/2014/main" id="{9F5DA41D-0F97-958D-438D-D22EF7D1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5850"/>
            <a:ext cx="5923699" cy="48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074F9-1658-821B-DD03-D114FED4966D}"/>
              </a:ext>
            </a:extLst>
          </p:cNvPr>
          <p:cNvSpPr txBox="1"/>
          <p:nvPr/>
        </p:nvSpPr>
        <p:spPr>
          <a:xfrm>
            <a:off x="1006128" y="6166960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483C-A903-3361-9FF6-85203B68BCAA}"/>
              </a:ext>
            </a:extLst>
          </p:cNvPr>
          <p:cNvSpPr txBox="1"/>
          <p:nvPr/>
        </p:nvSpPr>
        <p:spPr>
          <a:xfrm>
            <a:off x="7138880" y="1192745"/>
            <a:ext cx="4367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in simulating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virtual population: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covariates exhibit different distributions (i.e., marginal distributions)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dependency structure (i.e., correlation)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virtual patient example: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patient of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years 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body 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kidney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Failing to consider such correlations inflate the variability of covariates, in other words, unrealistic virtual patients.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90667-D144-CEE7-271E-77E6AD1F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6214-18F5-4E06-384E-0153515E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4580-79FF-60A2-63FC-3EAF5527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250"/>
            <a:ext cx="10515600" cy="47624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(Resample)-based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distributions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Multiple Imputation by Chained Equations (MICE)</a:t>
            </a: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4C66CC-FF8D-0B38-E78D-FFD94BF4126C}"/>
              </a:ext>
            </a:extLst>
          </p:cNvPr>
          <p:cNvSpPr/>
          <p:nvPr/>
        </p:nvSpPr>
        <p:spPr>
          <a:xfrm>
            <a:off x="2600325" y="2505075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18B885-49F9-0E11-A4C6-F0E35ACEA710}"/>
              </a:ext>
            </a:extLst>
          </p:cNvPr>
          <p:cNvSpPr/>
          <p:nvPr/>
        </p:nvSpPr>
        <p:spPr>
          <a:xfrm>
            <a:off x="5743575" y="2505074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DC878B-7C4D-06B0-5540-E90116A7B8D5}"/>
              </a:ext>
            </a:extLst>
          </p:cNvPr>
          <p:cNvCxnSpPr>
            <a:endCxn id="5" idx="1"/>
          </p:cNvCxnSpPr>
          <p:nvPr/>
        </p:nvCxnSpPr>
        <p:spPr>
          <a:xfrm>
            <a:off x="3981450" y="2919411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A71B61-A59B-6DD3-66EA-35A4AA7D6104}"/>
              </a:ext>
            </a:extLst>
          </p:cNvPr>
          <p:cNvSpPr/>
          <p:nvPr/>
        </p:nvSpPr>
        <p:spPr>
          <a:xfrm>
            <a:off x="2600325" y="5214937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45FE18-00AF-CDA6-053A-782AE46F8AB7}"/>
              </a:ext>
            </a:extLst>
          </p:cNvPr>
          <p:cNvSpPr/>
          <p:nvPr/>
        </p:nvSpPr>
        <p:spPr>
          <a:xfrm>
            <a:off x="5743575" y="5214936"/>
            <a:ext cx="1381125" cy="8286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distribution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03960-7311-AF66-135B-6E4098787AC9}"/>
              </a:ext>
            </a:extLst>
          </p:cNvPr>
          <p:cNvCxnSpPr>
            <a:endCxn id="9" idx="1"/>
          </p:cNvCxnSpPr>
          <p:nvPr/>
        </p:nvCxnSpPr>
        <p:spPr>
          <a:xfrm>
            <a:off x="3981450" y="5629273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591569-55B4-9756-5D82-D8CE17E83731}"/>
              </a:ext>
            </a:extLst>
          </p:cNvPr>
          <p:cNvSpPr/>
          <p:nvPr/>
        </p:nvSpPr>
        <p:spPr>
          <a:xfrm>
            <a:off x="8886825" y="5219696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463F9-CDA3-1A52-0A36-E5559EB9054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124700" y="5629274"/>
            <a:ext cx="1762125" cy="4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C114E1-A67F-E00D-41AF-8B7D2D1EE750}"/>
              </a:ext>
            </a:extLst>
          </p:cNvPr>
          <p:cNvSpPr/>
          <p:nvPr/>
        </p:nvSpPr>
        <p:spPr>
          <a:xfrm>
            <a:off x="2409825" y="2305050"/>
            <a:ext cx="4914900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540C7-060F-AB6F-B1CB-1FFA9C0AFB61}"/>
              </a:ext>
            </a:extLst>
          </p:cNvPr>
          <p:cNvSpPr txBox="1"/>
          <p:nvPr/>
        </p:nvSpPr>
        <p:spPr>
          <a:xfrm>
            <a:off x="4562430" y="2535793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B54F-0FC9-3743-65F3-F84340067FEC}"/>
              </a:ext>
            </a:extLst>
          </p:cNvPr>
          <p:cNvSpPr txBox="1"/>
          <p:nvPr/>
        </p:nvSpPr>
        <p:spPr>
          <a:xfrm>
            <a:off x="4483883" y="2957034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04B6E0-91F6-2536-95EF-C017DAAED603}"/>
              </a:ext>
            </a:extLst>
          </p:cNvPr>
          <p:cNvSpPr/>
          <p:nvPr/>
        </p:nvSpPr>
        <p:spPr>
          <a:xfrm>
            <a:off x="2405061" y="5057296"/>
            <a:ext cx="8043863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7AEA-63D6-D903-88BD-7C741264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F949D-514C-88BA-6B7C-468326F7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30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F16D3A4-3E11-297A-5224-85750AB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08" b="54015"/>
          <a:stretch/>
        </p:blipFill>
        <p:spPr>
          <a:xfrm>
            <a:off x="105660" y="3629737"/>
            <a:ext cx="7661024" cy="21919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DD2B-F5E5-A8E6-1702-2C0B88A85387}"/>
              </a:ext>
            </a:extLst>
          </p:cNvPr>
          <p:cNvSpPr txBox="1"/>
          <p:nvPr/>
        </p:nvSpPr>
        <p:spPr>
          <a:xfrm>
            <a:off x="1091282" y="5779376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9622-AC80-9279-451F-BEF38A2FF037}"/>
              </a:ext>
            </a:extLst>
          </p:cNvPr>
          <p:cNvSpPr txBox="1"/>
          <p:nvPr/>
        </p:nvSpPr>
        <p:spPr>
          <a:xfrm>
            <a:off x="4750311" y="5779376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Distributional assumptions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44AA2-CFE6-B46C-ED78-9F5CB70C9453}"/>
              </a:ext>
            </a:extLst>
          </p:cNvPr>
          <p:cNvSpPr txBox="1"/>
          <p:nvPr/>
        </p:nvSpPr>
        <p:spPr>
          <a:xfrm>
            <a:off x="703579" y="6401238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fbeelding 24">
            <a:extLst>
              <a:ext uri="{FF2B5EF4-FFF2-40B4-BE49-F238E27FC236}">
                <a16:creationId xmlns:a16="http://schemas.microsoft.com/office/drawing/2014/main" id="{AA6D58A4-CC48-68E3-181E-9C392860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1" r="2089" b="2783"/>
          <a:stretch/>
        </p:blipFill>
        <p:spPr>
          <a:xfrm>
            <a:off x="7871346" y="4190772"/>
            <a:ext cx="2101216" cy="2014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4F2DC2-5980-44B2-71F7-C9AE30173419}"/>
              </a:ext>
            </a:extLst>
          </p:cNvPr>
          <p:cNvSpPr txBox="1"/>
          <p:nvPr/>
        </p:nvSpPr>
        <p:spPr>
          <a:xfrm>
            <a:off x="8167014" y="3760223"/>
            <a:ext cx="1606530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09AA543-1054-EDCD-BC81-C366652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6" r="5523" b="1046"/>
          <a:stretch/>
        </p:blipFill>
        <p:spPr>
          <a:xfrm>
            <a:off x="118945" y="810771"/>
            <a:ext cx="7850165" cy="2191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818CF82-2A93-155A-B0B9-17AE2A25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3" b="54015"/>
          <a:stretch/>
        </p:blipFill>
        <p:spPr>
          <a:xfrm>
            <a:off x="10077224" y="3773670"/>
            <a:ext cx="1654130" cy="19041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1C331C-0E86-2CC6-5C28-164C356317E7}"/>
              </a:ext>
            </a:extLst>
          </p:cNvPr>
          <p:cNvSpPr txBox="1"/>
          <p:nvPr/>
        </p:nvSpPr>
        <p:spPr>
          <a:xfrm>
            <a:off x="808519" y="2466946"/>
            <a:ext cx="203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</a:t>
            </a:r>
          </a:p>
          <a:p>
            <a:r>
              <a:rPr lang="en-US" dirty="0">
                <a:solidFill>
                  <a:srgbClr val="FF0000"/>
                </a:solidFill>
              </a:rPr>
              <a:t>Cannot extrapolate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E20F-3AC1-1BC3-8A22-B019EBA9A401}"/>
              </a:ext>
            </a:extLst>
          </p:cNvPr>
          <p:cNvSpPr txBox="1"/>
          <p:nvPr/>
        </p:nvSpPr>
        <p:spPr>
          <a:xfrm>
            <a:off x="3957927" y="2984261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 (indirectly)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AD1E552-4ECA-14D7-A067-DBB9F533C298}"/>
              </a:ext>
            </a:extLst>
          </p:cNvPr>
          <p:cNvSpPr/>
          <p:nvPr/>
        </p:nvSpPr>
        <p:spPr>
          <a:xfrm>
            <a:off x="118945" y="709292"/>
            <a:ext cx="8100024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C0AFA1-789E-B670-CD37-4B0146B82D8B}"/>
              </a:ext>
            </a:extLst>
          </p:cNvPr>
          <p:cNvSpPr/>
          <p:nvPr/>
        </p:nvSpPr>
        <p:spPr>
          <a:xfrm>
            <a:off x="118945" y="3555265"/>
            <a:ext cx="11720629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B9BCB-63F8-9420-8C59-9EED69D8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87AA-D02F-36AD-125F-74BB39F4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50B6-81C1-F268-98A5-8BED32CA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84E3-2C29-A5EA-5294-3DA12C7E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477D-7059-E4FF-5785-C8CD0F60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4" y="58223"/>
            <a:ext cx="3780539" cy="8180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CB195-2E87-4791-7B19-E60331B4F3B3}"/>
              </a:ext>
            </a:extLst>
          </p:cNvPr>
          <p:cNvSpPr txBox="1"/>
          <p:nvPr/>
        </p:nvSpPr>
        <p:spPr>
          <a:xfrm>
            <a:off x="8110536" y="87630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./wk9/data/</a:t>
            </a:r>
            <a:r>
              <a:rPr lang="en-US" u="sng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pop.csv</a:t>
            </a:r>
            <a:endParaRPr lang="en-US" u="sng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4F06-6C2B-67BE-D9AA-58A370B6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32279"/>
            <a:ext cx="6524625" cy="652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A6642-B872-2E76-667C-5FFC85454C67}"/>
              </a:ext>
            </a:extLst>
          </p:cNvPr>
          <p:cNvSpPr txBox="1"/>
          <p:nvPr/>
        </p:nvSpPr>
        <p:spPr>
          <a:xfrm>
            <a:off x="7317315" y="1553641"/>
            <a:ext cx="4694112" cy="46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covariates: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age 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WT: body weight in kg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HT: height in cm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EGFR: estimated 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glomerular filtration rate in mL/min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ALB: albumin concentration in g/dL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BMI: body mass index in kg/m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SEX: gender (male vs female)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8EB8D-B095-A592-F15F-5F02DF3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753-8C4C-EE6E-EC50-0725F04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1291-5C6A-25BE-082A-B0FBB586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85450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population data based on SEX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two distributions, one for male, one for female, using different method: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from the derived distributions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simulated data with the population data, determine which method simulate the most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 (i.e., most similar to population data).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6509-6E0C-3DAB-466C-563CF76A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855</Words>
  <Application>Microsoft Macintosh PowerPoint</Application>
  <PresentationFormat>Widescreen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Merriweather</vt:lpstr>
      <vt:lpstr>Times New Roman</vt:lpstr>
      <vt:lpstr>Office Theme</vt:lpstr>
      <vt:lpstr>Virtual Patient Simulation</vt:lpstr>
      <vt:lpstr>PowerPoint Presentation</vt:lpstr>
      <vt:lpstr>PowerPoint Presentation</vt:lpstr>
      <vt:lpstr>“Realistic” Virtual Population</vt:lpstr>
      <vt:lpstr>Methods of Virtual Patient Simulations</vt:lpstr>
      <vt:lpstr>Methods of Virtual Patient Simulations</vt:lpstr>
      <vt:lpstr>Distribution-Based Methods</vt:lpstr>
      <vt:lpstr>Population Data</vt:lpstr>
      <vt:lpstr>Experiments</vt:lpstr>
      <vt:lpstr>Marginal Distributions</vt:lpstr>
      <vt:lpstr>Marginal Distributions</vt:lpstr>
      <vt:lpstr>Marginal Distributions</vt:lpstr>
      <vt:lpstr>Summary-Marginal Distributions</vt:lpstr>
      <vt:lpstr>Multivariate Normal Distributions</vt:lpstr>
      <vt:lpstr>Multivariate Normal Distributions</vt:lpstr>
      <vt:lpstr>Multivariate Normal Distributions</vt:lpstr>
      <vt:lpstr>Summary-Multivariate Normal Distributions</vt:lpstr>
      <vt:lpstr>Copula Modeling</vt:lpstr>
      <vt:lpstr>Sklar’s Theorem</vt:lpstr>
      <vt:lpstr>Why copula?</vt:lpstr>
      <vt:lpstr>Why copula?</vt:lpstr>
      <vt:lpstr>Copula: general process</vt:lpstr>
      <vt:lpstr>The advantage of the uniform marginal distributions</vt:lpstr>
      <vt:lpstr>Copula Modeling</vt:lpstr>
      <vt:lpstr>Copula Modeling</vt:lpstr>
      <vt:lpstr>Copula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 Cheng</dc:creator>
  <cp:lastModifiedBy>Shen Cheng</cp:lastModifiedBy>
  <cp:revision>44</cp:revision>
  <dcterms:created xsi:type="dcterms:W3CDTF">2024-10-16T16:54:57Z</dcterms:created>
  <dcterms:modified xsi:type="dcterms:W3CDTF">2024-10-21T22:08:55Z</dcterms:modified>
</cp:coreProperties>
</file>